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58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3.8.2021.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Osnove rada u programu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Adresa ćelije i aktivna ćelija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9376" y="1691416"/>
            <a:ext cx="5458098" cy="4351338"/>
          </a:xfrm>
        </p:spPr>
        <p:txBody>
          <a:bodyPr/>
          <a:lstStyle/>
          <a:p>
            <a:r>
              <a:rPr lang="hr-HR" dirty="0" smtClean="0"/>
              <a:t>svaka ćelija ima svoju </a:t>
            </a:r>
            <a:r>
              <a:rPr lang="hr-HR" b="1" dirty="0" smtClean="0"/>
              <a:t>adresu</a:t>
            </a:r>
          </a:p>
          <a:p>
            <a:r>
              <a:rPr lang="hr-HR" dirty="0" smtClean="0"/>
              <a:t>adresa ćelije sastoji se od oznake </a:t>
            </a:r>
            <a:r>
              <a:rPr lang="hr-HR" b="1" dirty="0" smtClean="0"/>
              <a:t>stupca</a:t>
            </a:r>
            <a:r>
              <a:rPr lang="hr-HR" dirty="0" smtClean="0"/>
              <a:t> i </a:t>
            </a:r>
            <a:r>
              <a:rPr lang="hr-HR" b="1" dirty="0" smtClean="0"/>
              <a:t>retka</a:t>
            </a:r>
            <a:r>
              <a:rPr lang="hr-HR" dirty="0" smtClean="0"/>
              <a:t> u kojima se ćelija nalazi (npr. B2)</a:t>
            </a:r>
          </a:p>
          <a:p>
            <a:r>
              <a:rPr lang="hr-HR" dirty="0" smtClean="0"/>
              <a:t>adresu ćelije možemo vidjeti u </a:t>
            </a:r>
            <a:r>
              <a:rPr lang="hr-HR" b="1" dirty="0" smtClean="0"/>
              <a:t>Okviru</a:t>
            </a:r>
            <a:r>
              <a:rPr lang="hr-HR" dirty="0" smtClean="0"/>
              <a:t> </a:t>
            </a:r>
            <a:r>
              <a:rPr lang="hr-HR" b="1" dirty="0" smtClean="0"/>
              <a:t>naziva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b="1" dirty="0" smtClean="0"/>
              <a:t>aktivna ćelija </a:t>
            </a:r>
            <a:r>
              <a:rPr lang="hr-HR" dirty="0" smtClean="0"/>
              <a:t>– istaknuta crnim okvirom</a:t>
            </a:r>
          </a:p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166" y="2707822"/>
            <a:ext cx="5053352" cy="2765516"/>
          </a:xfrm>
          <a:prstGeom prst="rect">
            <a:avLst/>
          </a:prstGeom>
        </p:spPr>
      </p:pic>
      <p:sp>
        <p:nvSpPr>
          <p:cNvPr id="6" name="Pravokutnik 5"/>
          <p:cNvSpPr/>
          <p:nvPr/>
        </p:nvSpPr>
        <p:spPr>
          <a:xfrm>
            <a:off x="6500995" y="1520024"/>
            <a:ext cx="194752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Okvir naziva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" name="Ravni poveznik sa strelicom 7"/>
          <p:cNvCxnSpPr/>
          <p:nvPr/>
        </p:nvCxnSpPr>
        <p:spPr>
          <a:xfrm flipV="1">
            <a:off x="7145383" y="2028680"/>
            <a:ext cx="209006" cy="836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sa strelicom 9"/>
          <p:cNvCxnSpPr/>
          <p:nvPr/>
        </p:nvCxnSpPr>
        <p:spPr>
          <a:xfrm flipH="1">
            <a:off x="8307977" y="4519749"/>
            <a:ext cx="418012" cy="1149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utnik 10"/>
          <p:cNvSpPr/>
          <p:nvPr/>
        </p:nvSpPr>
        <p:spPr>
          <a:xfrm>
            <a:off x="7249886" y="5669280"/>
            <a:ext cx="211295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Aktivna ćelija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2489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9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Proračunske tablice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250" y="1534662"/>
            <a:ext cx="10515600" cy="4351338"/>
          </a:xfrm>
        </p:spPr>
        <p:txBody>
          <a:bodyPr/>
          <a:lstStyle/>
          <a:p>
            <a:r>
              <a:rPr lang="hr-HR" dirty="0" smtClean="0"/>
              <a:t>programi koji služe za prikaz i obradu različitih podataka u tablicama i grafovima</a:t>
            </a:r>
          </a:p>
          <a:p>
            <a:endParaRPr lang="hr-HR" dirty="0"/>
          </a:p>
          <a:p>
            <a:r>
              <a:rPr lang="hr-HR" dirty="0" smtClean="0"/>
              <a:t>program posebno namijenjen radu s podatcima organiziranim u tablice je </a:t>
            </a:r>
            <a:r>
              <a:rPr lang="hr-HR" b="1" dirty="0" smtClean="0"/>
              <a:t>Microsoft Excel </a:t>
            </a:r>
            <a:r>
              <a:rPr lang="hr-HR" dirty="0" smtClean="0"/>
              <a:t>–</a:t>
            </a:r>
            <a:r>
              <a:rPr lang="hr-HR" b="1" dirty="0" smtClean="0"/>
              <a:t> tablični kalkulator</a:t>
            </a:r>
          </a:p>
          <a:p>
            <a:endParaRPr lang="hr-HR" b="1" dirty="0"/>
          </a:p>
          <a:p>
            <a:r>
              <a:rPr lang="hr-HR" dirty="0" smtClean="0"/>
              <a:t>Microsoft Excel dio je programskog paketa Microsoft Office i Office365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307" y="4946740"/>
            <a:ext cx="121348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Radna knjiga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08092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Excelova datoteka naziva se </a:t>
            </a:r>
            <a:r>
              <a:rPr lang="hr-HR" b="1" dirty="0" smtClean="0"/>
              <a:t>radna knjiga </a:t>
            </a:r>
            <a:r>
              <a:rPr lang="hr-HR" dirty="0" smtClean="0"/>
              <a:t>te u nju upisujemo, obrađujemo i spremamo podatke. </a:t>
            </a: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FBF4B93-28D5-453C-B11F-346ADF564E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56" r="1123" b="7824"/>
          <a:stretch/>
        </p:blipFill>
        <p:spPr>
          <a:xfrm>
            <a:off x="2735455" y="2521131"/>
            <a:ext cx="6721088" cy="346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95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Radni listovi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7340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Radna knjiga sastoji se od listova – </a:t>
            </a:r>
            <a:r>
              <a:rPr lang="hr-HR" b="1" dirty="0" smtClean="0"/>
              <a:t>radnih listova</a:t>
            </a:r>
            <a:r>
              <a:rPr lang="hr-HR" dirty="0" smtClean="0"/>
              <a:t>. U njih možemo upisivati podatke, kretati se po njima, oblikovati ih itd.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036" y="2871651"/>
            <a:ext cx="4029926" cy="1778726"/>
          </a:xfrm>
          <a:prstGeom prst="rect">
            <a:avLst/>
          </a:prstGeom>
        </p:spPr>
      </p:pic>
      <p:cxnSp>
        <p:nvCxnSpPr>
          <p:cNvPr id="6" name="Ravni poveznik sa strelicom 5"/>
          <p:cNvCxnSpPr/>
          <p:nvPr/>
        </p:nvCxnSpPr>
        <p:spPr>
          <a:xfrm flipV="1">
            <a:off x="4898571" y="4650377"/>
            <a:ext cx="587829" cy="627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utnik 6"/>
          <p:cNvSpPr/>
          <p:nvPr/>
        </p:nvSpPr>
        <p:spPr>
          <a:xfrm>
            <a:off x="3972076" y="5290457"/>
            <a:ext cx="15143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Radni list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257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 s radnim listovima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3067" y="1521599"/>
            <a:ext cx="10515600" cy="1051784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radnu knjigu možemo dodati više radnih listova pritiskom na znak </a:t>
            </a:r>
            <a:r>
              <a:rPr lang="hr-HR" b="1" dirty="0" smtClean="0"/>
              <a:t>+</a:t>
            </a:r>
            <a:r>
              <a:rPr lang="hr-HR" dirty="0" smtClean="0"/>
              <a:t> krajem naziva radnog lista.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064" y="2932615"/>
            <a:ext cx="5140024" cy="1792606"/>
          </a:xfrm>
          <a:prstGeom prst="rect">
            <a:avLst/>
          </a:prstGeom>
        </p:spPr>
      </p:pic>
      <p:cxnSp>
        <p:nvCxnSpPr>
          <p:cNvPr id="5" name="Ravni poveznik sa strelicom 4"/>
          <p:cNvCxnSpPr/>
          <p:nvPr/>
        </p:nvCxnSpPr>
        <p:spPr>
          <a:xfrm flipV="1">
            <a:off x="5603966" y="4725221"/>
            <a:ext cx="587829" cy="627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avokutnik 5"/>
          <p:cNvSpPr/>
          <p:nvPr/>
        </p:nvSpPr>
        <p:spPr>
          <a:xfrm>
            <a:off x="3193417" y="5365301"/>
            <a:ext cx="448244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Dodavanje novog radnog lista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3946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 s radnim listovima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365292"/>
          </a:xfrm>
        </p:spPr>
        <p:txBody>
          <a:bodyPr/>
          <a:lstStyle/>
          <a:p>
            <a:pPr marL="0" indent="0">
              <a:buNone/>
            </a:pPr>
            <a:r>
              <a:rPr lang="hr-HR" b="1" dirty="0"/>
              <a:t>Desnim klikom </a:t>
            </a:r>
            <a:r>
              <a:rPr lang="hr-HR" dirty="0"/>
              <a:t>na naziv lista otvara se </a:t>
            </a:r>
            <a:r>
              <a:rPr lang="hr-HR" b="1" dirty="0"/>
              <a:t>skočni izbornik </a:t>
            </a:r>
            <a:r>
              <a:rPr lang="hr-HR" dirty="0"/>
              <a:t>pomoću kojega možemo umetnuti novi radni list, izbrisati odabrani radni list, premjestiti ga, obojiti naziv radnog lista, …</a:t>
            </a:r>
          </a:p>
          <a:p>
            <a:endParaRPr lang="hr-HR" dirty="0"/>
          </a:p>
        </p:txBody>
      </p:sp>
      <p:grpSp>
        <p:nvGrpSpPr>
          <p:cNvPr id="8" name="Grupa 7"/>
          <p:cNvGrpSpPr/>
          <p:nvPr/>
        </p:nvGrpSpPr>
        <p:grpSpPr>
          <a:xfrm>
            <a:off x="2660110" y="3108960"/>
            <a:ext cx="6871777" cy="3077256"/>
            <a:chOff x="2864575" y="2978331"/>
            <a:chExt cx="6871777" cy="3077256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64575" y="2978331"/>
              <a:ext cx="3431884" cy="3077256"/>
            </a:xfrm>
            <a:prstGeom prst="rect">
              <a:avLst/>
            </a:prstGeom>
          </p:spPr>
        </p:pic>
        <p:cxnSp>
          <p:nvCxnSpPr>
            <p:cNvPr id="6" name="Ravni poveznik sa strelicom 5"/>
            <p:cNvCxnSpPr/>
            <p:nvPr/>
          </p:nvCxnSpPr>
          <p:spPr>
            <a:xfrm>
              <a:off x="5982789" y="4516959"/>
              <a:ext cx="139772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ravokutnik 6"/>
            <p:cNvSpPr/>
            <p:nvPr/>
          </p:nvSpPr>
          <p:spPr>
            <a:xfrm>
              <a:off x="7380514" y="4255349"/>
              <a:ext cx="2355838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Skočni izbornik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4798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umetnite sedam radnih listova za svaki dan u tjednu i imenujte ih prema danima u tjednu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svakom listu promijeni boju kartice tako da budu različite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obrišite listove naziva „Subota” i „Nedjelja”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skrijte list pod nazivom „Srijeda”</a:t>
            </a:r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838199" y="1613039"/>
            <a:ext cx="9677401" cy="55539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Radni list sastoji se od </a:t>
            </a:r>
            <a:r>
              <a:rPr lang="hr-HR" b="1" dirty="0" smtClean="0"/>
              <a:t>ćelija</a:t>
            </a:r>
            <a:r>
              <a:rPr lang="hr-HR" dirty="0" smtClean="0"/>
              <a:t> koje su složene u </a:t>
            </a:r>
            <a:r>
              <a:rPr lang="hr-HR" b="1" dirty="0" smtClean="0"/>
              <a:t>stupce</a:t>
            </a:r>
            <a:r>
              <a:rPr lang="hr-HR" dirty="0" smtClean="0"/>
              <a:t> i </a:t>
            </a:r>
            <a:r>
              <a:rPr lang="hr-HR" b="1" dirty="0" smtClean="0"/>
              <a:t>retke</a:t>
            </a:r>
            <a:r>
              <a:rPr lang="hr-HR" dirty="0" smtClean="0"/>
              <a:t>. </a:t>
            </a:r>
            <a:endParaRPr lang="hr-HR" dirty="0"/>
          </a:p>
        </p:txBody>
      </p:sp>
      <p:grpSp>
        <p:nvGrpSpPr>
          <p:cNvPr id="14" name="Grupa 13"/>
          <p:cNvGrpSpPr/>
          <p:nvPr/>
        </p:nvGrpSpPr>
        <p:grpSpPr>
          <a:xfrm>
            <a:off x="2664823" y="2407238"/>
            <a:ext cx="7132320" cy="3183664"/>
            <a:chOff x="2377440" y="2446427"/>
            <a:chExt cx="7132320" cy="3183664"/>
          </a:xfrm>
        </p:grpSpPr>
        <p:pic>
          <p:nvPicPr>
            <p:cNvPr id="7" name="Slika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52909" y="2446427"/>
              <a:ext cx="5719570" cy="3183664"/>
            </a:xfrm>
            <a:prstGeom prst="rect">
              <a:avLst/>
            </a:prstGeom>
          </p:spPr>
        </p:pic>
        <p:cxnSp>
          <p:nvCxnSpPr>
            <p:cNvPr id="9" name="Ravni poveznik sa strelicom 8"/>
            <p:cNvCxnSpPr/>
            <p:nvPr/>
          </p:nvCxnSpPr>
          <p:spPr>
            <a:xfrm flipH="1" flipV="1">
              <a:off x="2377440" y="2638697"/>
              <a:ext cx="1293223" cy="2351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ni poveznik sa strelicom 10"/>
            <p:cNvCxnSpPr/>
            <p:nvPr/>
          </p:nvCxnSpPr>
          <p:spPr>
            <a:xfrm>
              <a:off x="6792686" y="3500846"/>
              <a:ext cx="257338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sa strelicom 12"/>
            <p:cNvCxnSpPr/>
            <p:nvPr/>
          </p:nvCxnSpPr>
          <p:spPr>
            <a:xfrm>
              <a:off x="8386354" y="4598126"/>
              <a:ext cx="1123406" cy="3788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ravokutnik 14"/>
          <p:cNvSpPr/>
          <p:nvPr/>
        </p:nvSpPr>
        <p:spPr>
          <a:xfrm>
            <a:off x="1683759" y="2363318"/>
            <a:ext cx="97494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Ćelija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Pravokutnik 15"/>
          <p:cNvSpPr/>
          <p:nvPr/>
        </p:nvSpPr>
        <p:spPr>
          <a:xfrm>
            <a:off x="9653452" y="3200047"/>
            <a:ext cx="117211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Stupac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Pravokutnik 16"/>
          <p:cNvSpPr/>
          <p:nvPr/>
        </p:nvSpPr>
        <p:spPr>
          <a:xfrm>
            <a:off x="9797143" y="4676150"/>
            <a:ext cx="10760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Redak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3688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Oznake stupaca i redaka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874296"/>
            <a:ext cx="7796350" cy="3442287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Stupci</a:t>
            </a:r>
            <a:r>
              <a:rPr lang="hr-HR" dirty="0" smtClean="0"/>
              <a:t> su označeni </a:t>
            </a:r>
            <a:r>
              <a:rPr lang="hr-HR" b="1" dirty="0" smtClean="0"/>
              <a:t>slovima</a:t>
            </a:r>
            <a:r>
              <a:rPr lang="hr-HR" dirty="0" smtClean="0"/>
              <a:t>, a mogu biti označeni: </a:t>
            </a:r>
          </a:p>
          <a:p>
            <a:r>
              <a:rPr lang="hr-HR" dirty="0" smtClean="0"/>
              <a:t>jednim slovom (A, B, C, …)</a:t>
            </a:r>
          </a:p>
          <a:p>
            <a:r>
              <a:rPr lang="hr-HR" dirty="0" smtClean="0"/>
              <a:t>s dva slova (AA, BC, …)</a:t>
            </a:r>
          </a:p>
          <a:p>
            <a:r>
              <a:rPr lang="hr-HR" dirty="0" smtClean="0"/>
              <a:t>s tri slova (AAA, ABC, …)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 smtClean="0"/>
              <a:t>Redci</a:t>
            </a:r>
            <a:r>
              <a:rPr lang="hr-HR" dirty="0" smtClean="0"/>
              <a:t> su označeni </a:t>
            </a:r>
            <a:r>
              <a:rPr lang="hr-HR" b="1" dirty="0" smtClean="0"/>
              <a:t>brojevima</a:t>
            </a:r>
            <a:r>
              <a:rPr lang="hr-HR" dirty="0" smtClean="0"/>
              <a:t> (1,2,3, …) </a:t>
            </a:r>
          </a:p>
        </p:txBody>
      </p:sp>
    </p:spTree>
    <p:extLst>
      <p:ext uri="{BB962C8B-B14F-4D97-AF65-F5344CB8AC3E}">
        <p14:creationId xmlns:p14="http://schemas.microsoft.com/office/powerpoint/2010/main" val="2962233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310</Words>
  <Application>Microsoft Office PowerPoint</Application>
  <PresentationFormat>Široki zaslon</PresentationFormat>
  <Paragraphs>47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Osnove rada u programu</vt:lpstr>
      <vt:lpstr>Proračunske tablice</vt:lpstr>
      <vt:lpstr>Radna knjiga</vt:lpstr>
      <vt:lpstr>Radni listovi</vt:lpstr>
      <vt:lpstr>Rad s radnim listovima</vt:lpstr>
      <vt:lpstr>Rad s radnim listovima</vt:lpstr>
      <vt:lpstr>ZADATAK 1</vt:lpstr>
      <vt:lpstr>PowerPoint prezentacija</vt:lpstr>
      <vt:lpstr>Oznake stupaca i redaka</vt:lpstr>
      <vt:lpstr>Adresa ćelije i aktivna ćelija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22</cp:revision>
  <dcterms:created xsi:type="dcterms:W3CDTF">2021-04-08T02:08:44Z</dcterms:created>
  <dcterms:modified xsi:type="dcterms:W3CDTF">2021-08-03T19:43:23Z</dcterms:modified>
</cp:coreProperties>
</file>